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68" r:id="rId2"/>
    <p:sldId id="269" r:id="rId3"/>
    <p:sldId id="293" r:id="rId4"/>
    <p:sldId id="294" r:id="rId5"/>
    <p:sldId id="272" r:id="rId6"/>
    <p:sldId id="275" r:id="rId7"/>
    <p:sldId id="274" r:id="rId8"/>
    <p:sldId id="276" r:id="rId9"/>
    <p:sldId id="277" r:id="rId10"/>
    <p:sldId id="278" r:id="rId11"/>
    <p:sldId id="284" r:id="rId12"/>
    <p:sldId id="285" r:id="rId13"/>
    <p:sldId id="279" r:id="rId14"/>
    <p:sldId id="286" r:id="rId15"/>
    <p:sldId id="287" r:id="rId16"/>
    <p:sldId id="288" r:id="rId17"/>
    <p:sldId id="292" r:id="rId18"/>
    <p:sldId id="282" r:id="rId19"/>
    <p:sldId id="290" r:id="rId20"/>
    <p:sldId id="280" r:id="rId21"/>
    <p:sldId id="258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50"/>
    <p:restoredTop sz="94674"/>
  </p:normalViewPr>
  <p:slideViewPr>
    <p:cSldViewPr snapToGrid="0">
      <p:cViewPr varScale="1">
        <p:scale>
          <a:sx n="119" d="100"/>
          <a:sy n="119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C7199-BE7A-3346-8EE6-8EB5612510B4}" type="datetimeFigureOut">
              <a:rPr lang="en-US" smtClean="0"/>
              <a:t>5/23/24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841B98-F326-D54C-8154-A6B1369FD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47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4E4C9F-289E-F040-AB94-8E3D3A7DA4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48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41B98-F326-D54C-8154-A6B1369FDC6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33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41B98-F326-D54C-8154-A6B1369FDC6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72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: Mix 1">
  <p:cSld name="Background: Mix 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417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32"/>
          <p:cNvSpPr txBox="1">
            <a:spLocks noGrp="1"/>
          </p:cNvSpPr>
          <p:nvPr>
            <p:ph type="body" idx="1"/>
          </p:nvPr>
        </p:nvSpPr>
        <p:spPr>
          <a:xfrm>
            <a:off x="838200" y="1513115"/>
            <a:ext cx="10515600" cy="497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457189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1219170" lvl="1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53142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Intro: Kelp">
  <p:cSld name="Section Intro: Kelp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991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41"/>
          <p:cNvSpPr txBox="1">
            <a:spLocks noGrp="1"/>
          </p:cNvSpPr>
          <p:nvPr>
            <p:ph type="title"/>
          </p:nvPr>
        </p:nvSpPr>
        <p:spPr>
          <a:xfrm>
            <a:off x="838200" y="3163491"/>
            <a:ext cx="10515600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417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4579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: Seaweed">
  <p:cSld name="Background: Seaweed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417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" name="Google Shape;50;p42"/>
          <p:cNvSpPr txBox="1">
            <a:spLocks noGrp="1"/>
          </p:cNvSpPr>
          <p:nvPr>
            <p:ph type="body" idx="1"/>
          </p:nvPr>
        </p:nvSpPr>
        <p:spPr>
          <a:xfrm>
            <a:off x="838200" y="1513115"/>
            <a:ext cx="10515600" cy="497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457189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1219170" lvl="1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39291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3739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3" descr="A picture containing animal, fish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1292" y="527683"/>
            <a:ext cx="5373993" cy="7463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2423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: Mix 2">
  <p:cSld name="Background: Mix 2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4"/>
          <p:cNvSpPr txBox="1">
            <a:spLocks noGrp="1"/>
          </p:cNvSpPr>
          <p:nvPr>
            <p:ph type="title"/>
          </p:nvPr>
        </p:nvSpPr>
        <p:spPr>
          <a:xfrm>
            <a:off x="838200" y="755578"/>
            <a:ext cx="10515600" cy="977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417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34"/>
          <p:cNvSpPr txBox="1">
            <a:spLocks noGrp="1"/>
          </p:cNvSpPr>
          <p:nvPr>
            <p:ph type="body" idx="1"/>
          </p:nvPr>
        </p:nvSpPr>
        <p:spPr>
          <a:xfrm>
            <a:off x="838200" y="1903566"/>
            <a:ext cx="10515600" cy="460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457189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1219170" lvl="1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7045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Intro: Coccos">
  <p:cSld name="Section Intro: Cocco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5"/>
          <p:cNvSpPr txBox="1">
            <a:spLocks noGrp="1"/>
          </p:cNvSpPr>
          <p:nvPr>
            <p:ph type="title"/>
          </p:nvPr>
        </p:nvSpPr>
        <p:spPr>
          <a:xfrm>
            <a:off x="838200" y="3163491"/>
            <a:ext cx="11353800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417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35383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: Coccos">
  <p:cSld name="Background: Cocco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417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36"/>
          <p:cNvSpPr txBox="1">
            <a:spLocks noGrp="1"/>
          </p:cNvSpPr>
          <p:nvPr>
            <p:ph type="body" idx="1"/>
          </p:nvPr>
        </p:nvSpPr>
        <p:spPr>
          <a:xfrm>
            <a:off x="838200" y="1513115"/>
            <a:ext cx="10515600" cy="497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457189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1219170" lvl="1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6811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Intro: Diatoms">
  <p:cSld name="Section Intro: Diatom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7"/>
          <p:cNvSpPr txBox="1">
            <a:spLocks noGrp="1"/>
          </p:cNvSpPr>
          <p:nvPr>
            <p:ph type="title"/>
          </p:nvPr>
        </p:nvSpPr>
        <p:spPr>
          <a:xfrm>
            <a:off x="838200" y="3163491"/>
            <a:ext cx="10515600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417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7836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: Diatoms">
  <p:cSld name="Background: Diatom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417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p38"/>
          <p:cNvSpPr txBox="1">
            <a:spLocks noGrp="1"/>
          </p:cNvSpPr>
          <p:nvPr>
            <p:ph type="body" idx="1"/>
          </p:nvPr>
        </p:nvSpPr>
        <p:spPr>
          <a:xfrm>
            <a:off x="838200" y="1513115"/>
            <a:ext cx="10515600" cy="497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457189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1219170" lvl="1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0687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Intro: Copepods">
  <p:cSld name="Section Intro: Copepod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39"/>
          <p:cNvSpPr txBox="1">
            <a:spLocks noGrp="1"/>
          </p:cNvSpPr>
          <p:nvPr>
            <p:ph type="title"/>
          </p:nvPr>
        </p:nvSpPr>
        <p:spPr>
          <a:xfrm>
            <a:off x="838200" y="3163491"/>
            <a:ext cx="10515600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417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78676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: Copepods">
  <p:cSld name="Background: Copepod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417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3" name="Google Shape;43;p40"/>
          <p:cNvSpPr txBox="1">
            <a:spLocks noGrp="1"/>
          </p:cNvSpPr>
          <p:nvPr>
            <p:ph type="body" idx="1"/>
          </p:nvPr>
        </p:nvSpPr>
        <p:spPr>
          <a:xfrm>
            <a:off x="838200" y="1513115"/>
            <a:ext cx="10515600" cy="497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457189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1219170" lvl="1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1266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64170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6417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1"/>
          <p:cNvSpPr txBox="1">
            <a:spLocks noGrp="1"/>
          </p:cNvSpPr>
          <p:nvPr>
            <p:ph type="body" idx="1"/>
          </p:nvPr>
        </p:nvSpPr>
        <p:spPr>
          <a:xfrm>
            <a:off x="838200" y="1513115"/>
            <a:ext cx="10515600" cy="497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858758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6C3A44-BD96-CA6C-F932-6479613F2954}"/>
              </a:ext>
            </a:extLst>
          </p:cNvPr>
          <p:cNvSpPr txBox="1"/>
          <p:nvPr/>
        </p:nvSpPr>
        <p:spPr>
          <a:xfrm>
            <a:off x="457200" y="1527078"/>
            <a:ext cx="118702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3600" b="0" i="0" u="none" strike="noStrike" dirty="0"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Introduction to Developing Interactive Web Applications with Shiny in R</a:t>
            </a:r>
            <a:endParaRPr lang="en-US" sz="6600" b="0" dirty="0">
              <a:solidFill>
                <a:schemeClr val="accent3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5535FD-09E9-1935-19FC-81508B3C5E27}"/>
              </a:ext>
            </a:extLst>
          </p:cNvPr>
          <p:cNvSpPr txBox="1"/>
          <p:nvPr/>
        </p:nvSpPr>
        <p:spPr>
          <a:xfrm>
            <a:off x="457200" y="2694822"/>
            <a:ext cx="6811480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Johnathan Evanilla</a:t>
            </a:r>
          </a:p>
          <a:p>
            <a:r>
              <a:rPr lang="en-US" i="1" dirty="0">
                <a:solidFill>
                  <a:schemeClr val="bg1"/>
                </a:solidFill>
              </a:rPr>
              <a:t>Tandy Center for Ocean Forecasting, Bigelow Laboratory for Ocean Sciences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Community Engaged Data Science, College of the Atlantic</a:t>
            </a:r>
          </a:p>
          <a:p>
            <a:r>
              <a:rPr lang="en-US" sz="2000" dirty="0">
                <a:solidFill>
                  <a:schemeClr val="bg1"/>
                </a:solidFill>
              </a:rPr>
              <a:t>23 May 2024</a:t>
            </a:r>
          </a:p>
        </p:txBody>
      </p:sp>
    </p:spTree>
    <p:extLst>
      <p:ext uri="{BB962C8B-B14F-4D97-AF65-F5344CB8AC3E}">
        <p14:creationId xmlns:p14="http://schemas.microsoft.com/office/powerpoint/2010/main" val="1607732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029CB-80EB-F488-A861-6439D71EB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Inputs + Outputs</a:t>
            </a:r>
          </a:p>
        </p:txBody>
      </p:sp>
    </p:spTree>
    <p:extLst>
      <p:ext uri="{BB962C8B-B14F-4D97-AF65-F5344CB8AC3E}">
        <p14:creationId xmlns:p14="http://schemas.microsoft.com/office/powerpoint/2010/main" val="1507134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2359C-A47F-8114-1E80-8E442B835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92A0E9-3DAE-2CC4-54B1-8412AD81D1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Family of functions that follow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{type}Input()</a:t>
            </a:r>
          </a:p>
          <a:p>
            <a:pPr lvl="1"/>
            <a:r>
              <a:rPr lang="en-US" dirty="0"/>
              <a:t>For example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textInput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for collecting text</a:t>
            </a:r>
          </a:p>
          <a:p>
            <a:r>
              <a:rPr lang="en-US" dirty="0"/>
              <a:t>First argument is always an input ID</a:t>
            </a:r>
          </a:p>
          <a:p>
            <a:r>
              <a:rPr lang="en-US" dirty="0"/>
              <a:t>Second argument is a label</a:t>
            </a:r>
          </a:p>
          <a:p>
            <a:r>
              <a:rPr lang="en-US" dirty="0"/>
              <a:t>Refer to inputs in the server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input${ID}</a:t>
            </a:r>
          </a:p>
        </p:txBody>
      </p:sp>
    </p:spTree>
    <p:extLst>
      <p:ext uri="{BB962C8B-B14F-4D97-AF65-F5344CB8AC3E}">
        <p14:creationId xmlns:p14="http://schemas.microsoft.com/office/powerpoint/2010/main" val="3711233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4E001-4695-6953-BE4B-89A37DB88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EB46F-A30C-718C-21BC-C3F6B69B1D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Defined by </a:t>
            </a:r>
            <a:r>
              <a:rPr lang="en-US" dirty="0" err="1"/>
              <a:t>output$ID</a:t>
            </a:r>
            <a:r>
              <a:rPr lang="en-US" dirty="0"/>
              <a:t> in the server</a:t>
            </a:r>
          </a:p>
          <a:p>
            <a:r>
              <a:rPr lang="en-US" dirty="0"/>
              <a:t>Family of output functions that follow:</a:t>
            </a:r>
          </a:p>
          <a:p>
            <a:pPr lvl="1"/>
            <a:r>
              <a:rPr lang="en-US" dirty="0"/>
              <a:t>Server: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render{type}()</a:t>
            </a:r>
          </a:p>
          <a:p>
            <a:pPr lvl="1"/>
            <a:r>
              <a:rPr lang="en-US" dirty="0"/>
              <a:t>UI: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{type}Output(“id”)</a:t>
            </a:r>
          </a:p>
          <a:p>
            <a:pPr lvl="1"/>
            <a:r>
              <a:rPr lang="en-US" dirty="0"/>
              <a:t>For example: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renderText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-&gt;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textOutput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332880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A4E9A-27CC-3442-5189-13DE08EF4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Reactivity</a:t>
            </a:r>
          </a:p>
        </p:txBody>
      </p:sp>
    </p:spTree>
    <p:extLst>
      <p:ext uri="{BB962C8B-B14F-4D97-AF65-F5344CB8AC3E}">
        <p14:creationId xmlns:p14="http://schemas.microsoft.com/office/powerpoint/2010/main" val="2439341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4021F-75C3-8EE5-1692-BD431F38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Reactive Expressions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7B104-DC6A-A6F9-D79F-94719D35A5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Takes an input and returns a value</a:t>
            </a:r>
          </a:p>
          <a:p>
            <a:r>
              <a:rPr lang="en-US" dirty="0"/>
              <a:t>Cache their value to reduce computation</a:t>
            </a:r>
          </a:p>
          <a:p>
            <a:r>
              <a:rPr lang="en-US" dirty="0"/>
              <a:t>Can be called elsewhere (like a function)</a:t>
            </a:r>
          </a:p>
          <a:p>
            <a:r>
              <a:rPr lang="en-US" dirty="0"/>
              <a:t>Use the function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`name`&lt;- reactive({})</a:t>
            </a:r>
          </a:p>
          <a:p>
            <a:r>
              <a:rPr lang="en-US" dirty="0"/>
              <a:t>Reduces duplicate code</a:t>
            </a:r>
          </a:p>
          <a:p>
            <a:r>
              <a:rPr lang="en-US" dirty="0"/>
              <a:t>Name()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81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EFA02-DC5D-A7CB-FD2D-874E3E290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Based on Event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5D08A-0727-5E47-A6D2-6DD22477B7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Reactive expression triggered by an event </a:t>
            </a:r>
          </a:p>
          <a:p>
            <a:r>
              <a:rPr lang="en-US" dirty="0"/>
              <a:t>(</a:t>
            </a:r>
            <a:r>
              <a:rPr lang="en-US" dirty="0" err="1"/>
              <a:t>ie</a:t>
            </a:r>
            <a:r>
              <a:rPr lang="en-US" dirty="0"/>
              <a:t> recalculate a value)</a:t>
            </a:r>
          </a:p>
          <a:p>
            <a:pPr lvl="1"/>
            <a:r>
              <a:rPr lang="en-US" dirty="0"/>
              <a:t>Use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eventReactive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(input, {})</a:t>
            </a:r>
          </a:p>
          <a:p>
            <a:r>
              <a:rPr lang="en-US" dirty="0"/>
              <a:t>Perform an action in response to an event </a:t>
            </a:r>
          </a:p>
          <a:p>
            <a:r>
              <a:rPr lang="en-US" dirty="0"/>
              <a:t>(</a:t>
            </a:r>
            <a:r>
              <a:rPr lang="en-US" dirty="0" err="1"/>
              <a:t>ie</a:t>
            </a:r>
            <a:r>
              <a:rPr lang="en-US" dirty="0"/>
              <a:t> update something in the UI)</a:t>
            </a:r>
          </a:p>
          <a:p>
            <a:pPr lvl="1"/>
            <a:r>
              <a:rPr lang="en-US" dirty="0"/>
              <a:t>Use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observeEvent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(input, {})</a:t>
            </a:r>
          </a:p>
        </p:txBody>
      </p:sp>
    </p:spTree>
    <p:extLst>
      <p:ext uri="{BB962C8B-B14F-4D97-AF65-F5344CB8AC3E}">
        <p14:creationId xmlns:p14="http://schemas.microsoft.com/office/powerpoint/2010/main" val="1612230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2F01A-8C1F-EC9C-B108-7AF4B4292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UI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91808-5195-13B8-829A-D04445A021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Updating your UI using reactive expressions</a:t>
            </a:r>
          </a:p>
          <a:p>
            <a:r>
              <a:rPr lang="en-US" dirty="0"/>
              <a:t>Family of functions: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update{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InputType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1"/>
            <a:r>
              <a:rPr lang="en-US" dirty="0"/>
              <a:t>For example: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updateSelectInput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dirty="0"/>
              <a:t>Use similar syntax as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{type}Input()</a:t>
            </a:r>
            <a:r>
              <a:rPr lang="en-US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950401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A28DC-FE3A-F772-0A30-D253D51E5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 Evaluation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4361A4-E935-161E-A388-C4389E879D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 recognizes the difference between .env vs .data variables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&lt;- “count”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mutate(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x*10)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mutate(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data$x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*10)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Shiny context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.data[[input${name}]]</a:t>
            </a:r>
          </a:p>
        </p:txBody>
      </p:sp>
    </p:spTree>
    <p:extLst>
      <p:ext uri="{BB962C8B-B14F-4D97-AF65-F5344CB8AC3E}">
        <p14:creationId xmlns:p14="http://schemas.microsoft.com/office/powerpoint/2010/main" val="553508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93034-411C-6B1D-F102-9A0CFB0CE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Extras</a:t>
            </a:r>
          </a:p>
        </p:txBody>
      </p:sp>
    </p:spTree>
    <p:extLst>
      <p:ext uri="{BB962C8B-B14F-4D97-AF65-F5344CB8AC3E}">
        <p14:creationId xmlns:p14="http://schemas.microsoft.com/office/powerpoint/2010/main" val="1282392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3CBA0-07BD-B36A-7137-AC6B4DE88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47878-F6A0-ED2D-CAA8-3AECA3E198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page Layout functions:</a:t>
            </a:r>
          </a:p>
          <a:p>
            <a:pPr lvl="1"/>
            <a:r>
              <a:rPr lang="en-US" dirty="0" err="1"/>
              <a:t>sidebarLayout</a:t>
            </a:r>
            <a:r>
              <a:rPr lang="en-US" dirty="0"/>
              <a:t>()</a:t>
            </a:r>
          </a:p>
          <a:p>
            <a:pPr lvl="2"/>
            <a:r>
              <a:rPr lang="en-US" dirty="0"/>
              <a:t>Use </a:t>
            </a:r>
            <a:r>
              <a:rPr lang="en-US" dirty="0" err="1"/>
              <a:t>sidebarPanel</a:t>
            </a:r>
            <a:r>
              <a:rPr lang="en-US" dirty="0"/>
              <a:t>() + </a:t>
            </a:r>
            <a:r>
              <a:rPr lang="en-US" dirty="0" err="1"/>
              <a:t>mainPanel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fluidRow</a:t>
            </a:r>
            <a:r>
              <a:rPr lang="en-US" dirty="0"/>
              <a:t>()</a:t>
            </a:r>
          </a:p>
          <a:p>
            <a:pPr lvl="2"/>
            <a:r>
              <a:rPr lang="en-US" dirty="0"/>
              <a:t>Use column(width=n) </a:t>
            </a:r>
            <a:r>
              <a:rPr lang="en-US" i="1" dirty="0"/>
              <a:t>where: n &lt; 13</a:t>
            </a:r>
          </a:p>
          <a:p>
            <a:r>
              <a:rPr lang="en-US" dirty="0"/>
              <a:t>Multi page</a:t>
            </a:r>
          </a:p>
          <a:p>
            <a:pPr lvl="1"/>
            <a:r>
              <a:rPr lang="en-US" dirty="0" err="1"/>
              <a:t>tabsetPanel</a:t>
            </a:r>
            <a:r>
              <a:rPr lang="en-US" dirty="0"/>
              <a:t>(), </a:t>
            </a:r>
            <a:r>
              <a:rPr lang="en-US" dirty="0" err="1"/>
              <a:t>navlistPanel</a:t>
            </a:r>
            <a:r>
              <a:rPr lang="en-US" dirty="0"/>
              <a:t>(), </a:t>
            </a:r>
            <a:r>
              <a:rPr lang="en-US" dirty="0" err="1"/>
              <a:t>navbarPage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All use </a:t>
            </a:r>
            <a:r>
              <a:rPr lang="en-US" dirty="0" err="1"/>
              <a:t>tabPanel</a:t>
            </a:r>
            <a:r>
              <a:rPr lang="en-US" dirty="0"/>
              <a:t>() inside for each tab</a:t>
            </a:r>
          </a:p>
        </p:txBody>
      </p:sp>
    </p:spTree>
    <p:extLst>
      <p:ext uri="{BB962C8B-B14F-4D97-AF65-F5344CB8AC3E}">
        <p14:creationId xmlns:p14="http://schemas.microsoft.com/office/powerpoint/2010/main" val="1666268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6999C-8158-8A2C-D796-0A2399F4A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Outline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703693-F433-F0E8-E4F4-02E549D828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Introductions (you + me)</a:t>
            </a:r>
          </a:p>
          <a:p>
            <a:r>
              <a:rPr lang="en-US" dirty="0"/>
              <a:t>Coding</a:t>
            </a:r>
          </a:p>
          <a:p>
            <a:pPr lvl="1"/>
            <a:r>
              <a:rPr lang="en-US" dirty="0"/>
              <a:t>Hello Shiny; Inputs + Outputs</a:t>
            </a:r>
          </a:p>
          <a:p>
            <a:pPr lvl="1"/>
            <a:r>
              <a:rPr lang="en-US" dirty="0"/>
              <a:t>Reactivity</a:t>
            </a:r>
          </a:p>
          <a:p>
            <a:pPr lvl="1"/>
            <a:r>
              <a:rPr lang="en-US" dirty="0"/>
              <a:t>Extra tools</a:t>
            </a:r>
          </a:p>
          <a:p>
            <a:pPr lvl="1"/>
            <a:r>
              <a:rPr lang="en-US" dirty="0"/>
              <a:t>Sharing</a:t>
            </a:r>
          </a:p>
          <a:p>
            <a:r>
              <a:rPr lang="en-US" dirty="0"/>
              <a:t>Project work / Open Q+A (if there’s time)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803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2383-27BE-E936-46CE-047743177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Publishing a Shiny App</a:t>
            </a:r>
          </a:p>
        </p:txBody>
      </p:sp>
    </p:spTree>
    <p:extLst>
      <p:ext uri="{BB962C8B-B14F-4D97-AF65-F5344CB8AC3E}">
        <p14:creationId xmlns:p14="http://schemas.microsoft.com/office/powerpoint/2010/main" val="14571889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68E02-1EDD-ACAB-9B98-93ABEE728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a Shiny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E9D7F-D453-2E38-A82A-0BB27BC10B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66746" indent="-514350">
              <a:buFont typeface="+mj-lt"/>
              <a:buAutoNum type="arabicPeriod"/>
            </a:pPr>
            <a:r>
              <a:rPr lang="en-US" dirty="0"/>
              <a:t>With other R users</a:t>
            </a:r>
          </a:p>
          <a:p>
            <a:pPr marL="1276331" lvl="1" indent="-514350">
              <a:buFont typeface="+mj-lt"/>
              <a:buAutoNum type="arabicPeriod"/>
            </a:pPr>
            <a:r>
              <a:rPr lang="en-US" dirty="0"/>
              <a:t>Share the code (</a:t>
            </a:r>
            <a:r>
              <a:rPr lang="en-US" dirty="0" err="1"/>
              <a:t>github</a:t>
            </a:r>
            <a:r>
              <a:rPr lang="en-US" dirty="0"/>
              <a:t>, zip file, etc.)</a:t>
            </a:r>
          </a:p>
          <a:p>
            <a:pPr marL="1276331" lvl="1" indent="-514350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shiny::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runGitHub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(repo, username)</a:t>
            </a:r>
          </a:p>
          <a:p>
            <a:pPr marL="1276331" lvl="1" indent="-51435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shiny::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runGist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 keep things anonymous</a:t>
            </a:r>
          </a:p>
          <a:p>
            <a:pPr marL="666746" indent="-514350">
              <a:buFont typeface="+mj-lt"/>
              <a:buAutoNum type="arabicPeriod"/>
            </a:pPr>
            <a:r>
              <a:rPr lang="en-US" dirty="0"/>
              <a:t>Publishing as a web page</a:t>
            </a:r>
          </a:p>
          <a:p>
            <a:pPr marL="1276331" lvl="1" indent="-514350">
              <a:buFont typeface="+mj-lt"/>
              <a:buAutoNum type="arabicPeriod"/>
            </a:pPr>
            <a:r>
              <a:rPr lang="en-US" dirty="0" err="1"/>
              <a:t>Shinyapps.io</a:t>
            </a:r>
            <a:endParaRPr lang="en-US" dirty="0"/>
          </a:p>
          <a:p>
            <a:pPr marL="1276331" lvl="1" indent="-514350">
              <a:buFont typeface="+mj-lt"/>
              <a:buAutoNum type="arabicPeriod"/>
            </a:pPr>
            <a:r>
              <a:rPr lang="en-US" dirty="0"/>
              <a:t>Private server</a:t>
            </a:r>
          </a:p>
          <a:p>
            <a:pPr marL="1276331" lvl="1" indent="-514350">
              <a:buFont typeface="+mj-lt"/>
              <a:buAutoNum type="arabicPeriod"/>
            </a:pPr>
            <a:r>
              <a:rPr lang="en-US" dirty="0"/>
              <a:t>Posit connect</a:t>
            </a:r>
          </a:p>
        </p:txBody>
      </p:sp>
    </p:spTree>
    <p:extLst>
      <p:ext uri="{BB962C8B-B14F-4D97-AF65-F5344CB8AC3E}">
        <p14:creationId xmlns:p14="http://schemas.microsoft.com/office/powerpoint/2010/main" val="2492227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D477B-D49D-0ADF-2F59-A29981F66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</p:spTree>
    <p:extLst>
      <p:ext uri="{BB962C8B-B14F-4D97-AF65-F5344CB8AC3E}">
        <p14:creationId xmlns:p14="http://schemas.microsoft.com/office/powerpoint/2010/main" val="2659367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294B8-0996-9DFC-5956-EE3A39899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DDE7E-C7B9-40B5-6774-68A0A178A5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Community Engaged Data Science Projects (2-3 min)</a:t>
            </a:r>
          </a:p>
          <a:p>
            <a:pPr lvl="1"/>
            <a:r>
              <a:rPr lang="en-US" dirty="0"/>
              <a:t>Briefly describe your project</a:t>
            </a:r>
          </a:p>
          <a:p>
            <a:pPr lvl="1"/>
            <a:r>
              <a:rPr lang="en-US" dirty="0"/>
              <a:t>What’s the goal? Who are you engaging with? Challenges?</a:t>
            </a:r>
          </a:p>
          <a:p>
            <a:r>
              <a:rPr lang="en-US" dirty="0"/>
              <a:t>Maine R User Group</a:t>
            </a:r>
          </a:p>
          <a:p>
            <a:pPr lvl="1"/>
            <a:r>
              <a:rPr lang="en-US" dirty="0"/>
              <a:t>Where in Maine are you?</a:t>
            </a:r>
          </a:p>
          <a:p>
            <a:pPr lvl="1"/>
            <a:r>
              <a:rPr lang="en-US" dirty="0"/>
              <a:t>What do you use R for?</a:t>
            </a:r>
          </a:p>
        </p:txBody>
      </p:sp>
    </p:spTree>
    <p:extLst>
      <p:ext uri="{BB962C8B-B14F-4D97-AF65-F5344CB8AC3E}">
        <p14:creationId xmlns:p14="http://schemas.microsoft.com/office/powerpoint/2010/main" val="3575405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CDD64-A10E-A6C9-5CC6-C2AED7084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Tandy Center for Ocean Forecasting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3D59562-2FAA-8977-E19B-B7E02EDC2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333" y="1513276"/>
            <a:ext cx="3026227" cy="2269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222C53-BF43-5977-90DB-91D9221841F7}"/>
              </a:ext>
            </a:extLst>
          </p:cNvPr>
          <p:cNvSpPr txBox="1"/>
          <p:nvPr/>
        </p:nvSpPr>
        <p:spPr>
          <a:xfrm>
            <a:off x="9078686" y="5622915"/>
            <a:ext cx="2522764" cy="95410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Data technician position opening this summer.</a:t>
            </a:r>
          </a:p>
          <a:p>
            <a:endParaRPr lang="en-US" dirty="0"/>
          </a:p>
          <a:p>
            <a:r>
              <a:rPr lang="en-US" dirty="0"/>
              <a:t>Email: </a:t>
            </a:r>
            <a:r>
              <a:rPr lang="en-US" dirty="0" err="1"/>
              <a:t>nrecord@bigelow.org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AEB050-8C67-6C6E-551D-26F4EB084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591" y="3946637"/>
            <a:ext cx="3382736" cy="25370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F64418-AE8E-B31A-0766-277A90238F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681" y="1638385"/>
            <a:ext cx="5932986" cy="344998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995308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A13F5-E30C-8FDD-851C-BD011E0A8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use Shiny</a:t>
            </a:r>
          </a:p>
        </p:txBody>
      </p:sp>
      <p:pic>
        <p:nvPicPr>
          <p:cNvPr id="4" name="Google Shape;188;p3">
            <a:extLst>
              <a:ext uri="{FF2B5EF4-FFF2-40B4-BE49-F238E27FC236}">
                <a16:creationId xmlns:a16="http://schemas.microsoft.com/office/drawing/2014/main" id="{87B63A93-822D-7BD0-B976-6A589C2156B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2527" b="1071"/>
          <a:stretch/>
        </p:blipFill>
        <p:spPr>
          <a:xfrm>
            <a:off x="2219751" y="1608365"/>
            <a:ext cx="7736169" cy="49079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CD6E97-6E4E-7DF0-BABD-9791D28CF21C}"/>
              </a:ext>
            </a:extLst>
          </p:cNvPr>
          <p:cNvSpPr txBox="1"/>
          <p:nvPr/>
        </p:nvSpPr>
        <p:spPr>
          <a:xfrm>
            <a:off x="3033302" y="6550223"/>
            <a:ext cx="61253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No longer available – Added to Maine DMR Shellfish Closure Map for 2024</a:t>
            </a:r>
          </a:p>
        </p:txBody>
      </p:sp>
    </p:spTree>
    <p:extLst>
      <p:ext uri="{BB962C8B-B14F-4D97-AF65-F5344CB8AC3E}">
        <p14:creationId xmlns:p14="http://schemas.microsoft.com/office/powerpoint/2010/main" val="2542108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CFAFF-BF55-BF11-C8E6-034989882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we use Shiny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96A61-83F1-30CB-63E7-FBC28A9A0A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0" t="8367" r="44029" b="28078"/>
          <a:stretch/>
        </p:blipFill>
        <p:spPr>
          <a:xfrm>
            <a:off x="906237" y="1820962"/>
            <a:ext cx="7282543" cy="4890082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CA6E1E-A243-211A-18EE-B2F3E9D56C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90" r="34518" b="13039"/>
          <a:stretch/>
        </p:blipFill>
        <p:spPr>
          <a:xfrm>
            <a:off x="9846127" y="3429000"/>
            <a:ext cx="908701" cy="9138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8C52F6-1FD6-7DD1-27E6-821C3C11C525}"/>
              </a:ext>
            </a:extLst>
          </p:cNvPr>
          <p:cNvSpPr txBox="1"/>
          <p:nvPr/>
        </p:nvSpPr>
        <p:spPr>
          <a:xfrm>
            <a:off x="8621292" y="4641606"/>
            <a:ext cx="33583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https://</a:t>
            </a:r>
            <a:r>
              <a:rPr lang="en-US" b="1" dirty="0" err="1"/>
              <a:t>jevanilla.shinyapps.io</a:t>
            </a:r>
            <a:r>
              <a:rPr lang="en-US" b="1" dirty="0"/>
              <a:t>/</a:t>
            </a:r>
            <a:r>
              <a:rPr lang="en-US" b="1" dirty="0" err="1"/>
              <a:t>habodj</a:t>
            </a:r>
            <a:r>
              <a:rPr lang="en-US" b="1" dirty="0"/>
              <a:t>/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8F39CE-78AE-5121-03BC-86F48A605C60}"/>
              </a:ext>
            </a:extLst>
          </p:cNvPr>
          <p:cNvSpPr txBox="1"/>
          <p:nvPr/>
        </p:nvSpPr>
        <p:spPr>
          <a:xfrm>
            <a:off x="8732935" y="2518938"/>
            <a:ext cx="3135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Harmful </a:t>
            </a:r>
            <a:r>
              <a:rPr lang="en-US" sz="2000" b="1" dirty="0" err="1"/>
              <a:t>Alagal</a:t>
            </a:r>
            <a:r>
              <a:rPr lang="en-US" sz="2000" b="1" dirty="0"/>
              <a:t> Bloom –</a:t>
            </a:r>
          </a:p>
          <a:p>
            <a:r>
              <a:rPr lang="en-US" sz="2000" b="1" dirty="0"/>
              <a:t>Ocean Data Justice</a:t>
            </a:r>
          </a:p>
        </p:txBody>
      </p:sp>
    </p:spTree>
    <p:extLst>
      <p:ext uri="{BB962C8B-B14F-4D97-AF65-F5344CB8AC3E}">
        <p14:creationId xmlns:p14="http://schemas.microsoft.com/office/powerpoint/2010/main" val="3192051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CC60A-9585-1964-8296-795BD778A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use Shiny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8817BA-1650-68C5-1DC1-7239FE1472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15" t="11588" r="28047" b="12783"/>
          <a:stretch/>
        </p:blipFill>
        <p:spPr>
          <a:xfrm>
            <a:off x="179616" y="1507095"/>
            <a:ext cx="3942814" cy="2836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3433B1-1374-D715-38EA-361D7E09F9B3}"/>
              </a:ext>
            </a:extLst>
          </p:cNvPr>
          <p:cNvSpPr txBox="1"/>
          <p:nvPr/>
        </p:nvSpPr>
        <p:spPr>
          <a:xfrm>
            <a:off x="9335315" y="907677"/>
            <a:ext cx="21900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https://</a:t>
            </a:r>
            <a:r>
              <a:rPr lang="en-US" b="1" dirty="0" err="1"/>
              <a:t>eco.bigelow.org</a:t>
            </a:r>
            <a:r>
              <a:rPr lang="en-US" b="1" dirty="0"/>
              <a:t>/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4A1A806-C984-29DB-671F-E7AD300992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46" r="34625" b="13839"/>
          <a:stretch/>
        </p:blipFill>
        <p:spPr bwMode="auto">
          <a:xfrm>
            <a:off x="8259437" y="632210"/>
            <a:ext cx="904340" cy="90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99C040-2314-CF92-2041-E2777D7588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0224" y="1752215"/>
            <a:ext cx="4592160" cy="25830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3929C7D-25A5-6D16-8FBF-14D8609C923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01" t="8530" r="48529" b="25350"/>
          <a:stretch/>
        </p:blipFill>
        <p:spPr>
          <a:xfrm>
            <a:off x="3840472" y="3714749"/>
            <a:ext cx="4014762" cy="302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756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72183-13BD-7580-6E78-D6B964790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Shiny</a:t>
            </a:r>
          </a:p>
        </p:txBody>
      </p:sp>
    </p:spTree>
    <p:extLst>
      <p:ext uri="{BB962C8B-B14F-4D97-AF65-F5344CB8AC3E}">
        <p14:creationId xmlns:p14="http://schemas.microsoft.com/office/powerpoint/2010/main" val="1842882182"/>
      </p:ext>
    </p:extLst>
  </p:cSld>
  <p:clrMapOvr>
    <a:masterClrMapping/>
  </p:clrMapOvr>
</p:sld>
</file>

<file path=ppt/theme/theme1.xml><?xml version="1.0" encoding="utf-8"?>
<a:theme xmlns:a="http://schemas.openxmlformats.org/drawingml/2006/main" name="Bigelow Theme 2020">
  <a:themeElements>
    <a:clrScheme name="Bigelow template colors 2020">
      <a:dk1>
        <a:srgbClr val="000000"/>
      </a:dk1>
      <a:lt1>
        <a:srgbClr val="FFFFFF"/>
      </a:lt1>
      <a:dk2>
        <a:srgbClr val="343332"/>
      </a:dk2>
      <a:lt2>
        <a:srgbClr val="B1AAA8"/>
      </a:lt2>
      <a:accent1>
        <a:srgbClr val="183C68"/>
      </a:accent1>
      <a:accent2>
        <a:srgbClr val="1D95D3"/>
      </a:accent2>
      <a:accent3>
        <a:srgbClr val="A6CE38"/>
      </a:accent3>
      <a:accent4>
        <a:srgbClr val="005964"/>
      </a:accent4>
      <a:accent5>
        <a:srgbClr val="0093A9"/>
      </a:accent5>
      <a:accent6>
        <a:srgbClr val="DA511E"/>
      </a:accent6>
      <a:hlink>
        <a:srgbClr val="1D95D3"/>
      </a:hlink>
      <a:folHlink>
        <a:srgbClr val="1D95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template 2020</Template>
  <TotalTime>5614</TotalTime>
  <Words>524</Words>
  <Application>Microsoft Macintosh PowerPoint</Application>
  <PresentationFormat>Widescreen</PresentationFormat>
  <Paragraphs>99</Paragraphs>
  <Slides>21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Courier New</vt:lpstr>
      <vt:lpstr>Bigelow Theme 2020</vt:lpstr>
      <vt:lpstr>PowerPoint Presentation</vt:lpstr>
      <vt:lpstr>Workshop Outline</vt:lpstr>
      <vt:lpstr>Introductions</vt:lpstr>
      <vt:lpstr>Introductions</vt:lpstr>
      <vt:lpstr>Tandy Center for Ocean Forecasting</vt:lpstr>
      <vt:lpstr>How we use Shiny</vt:lpstr>
      <vt:lpstr>How we use Shiny</vt:lpstr>
      <vt:lpstr>How we use Shiny</vt:lpstr>
      <vt:lpstr>Hello Shiny</vt:lpstr>
      <vt:lpstr>Inputs + Outputs</vt:lpstr>
      <vt:lpstr>Inputs</vt:lpstr>
      <vt:lpstr>Outputs</vt:lpstr>
      <vt:lpstr>Reactivity</vt:lpstr>
      <vt:lpstr>Reactive Expressions</vt:lpstr>
      <vt:lpstr>React Based on Event</vt:lpstr>
      <vt:lpstr>Dynamic UI</vt:lpstr>
      <vt:lpstr>Tidy Evaluation</vt:lpstr>
      <vt:lpstr>Extras</vt:lpstr>
      <vt:lpstr>Layouts</vt:lpstr>
      <vt:lpstr>Publishing a Shiny App</vt:lpstr>
      <vt:lpstr>Sharing a Shiny 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20</cp:revision>
  <dcterms:created xsi:type="dcterms:W3CDTF">2024-05-15T21:58:57Z</dcterms:created>
  <dcterms:modified xsi:type="dcterms:W3CDTF">2024-05-23T20:11:03Z</dcterms:modified>
</cp:coreProperties>
</file>

<file path=docProps/thumbnail.jpeg>
</file>